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2" r:id="rId11"/>
    <p:sldId id="283" r:id="rId12"/>
    <p:sldId id="284" r:id="rId13"/>
    <p:sldId id="28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457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914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1371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18288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22860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27432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32004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3657600" algn="ctr" defTabSz="3556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45" normalizeH="0" baseline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주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주제</a:t>
            </a:r>
          </a:p>
        </p:txBody>
      </p:sp>
      <p:sp>
        <p:nvSpPr>
          <p:cNvPr id="16" name="위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위치</a:t>
            </a:r>
          </a:p>
        </p:txBody>
      </p:sp>
      <p:sp>
        <p:nvSpPr>
          <p:cNvPr id="17" name="저자 및 날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572516">
              <a:defRPr sz="3528" spc="105"/>
            </a:lvl1pPr>
          </a:lstStyle>
          <a:p>
            <a:r>
              <a:t>저자 및 날짜</a:t>
            </a:r>
          </a:p>
        </p:txBody>
      </p:sp>
      <p:sp>
        <p:nvSpPr>
          <p:cNvPr id="18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 defTabSz="572516">
              <a:defRPr sz="3528" spc="105">
                <a:solidFill>
                  <a:srgbClr val="8AACB9"/>
                </a:solidFill>
              </a:defRPr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의제 제목</a:t>
            </a:r>
          </a:p>
        </p:txBody>
      </p:sp>
      <p:sp>
        <p:nvSpPr>
          <p:cNvPr id="134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5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4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 defTabSz="572516">
              <a:defRPr sz="3430" spc="102">
                <a:solidFill>
                  <a:schemeClr val="accent1"/>
                </a:solidFill>
              </a:defRPr>
            </a:lvl1pPr>
          </a:lstStyle>
          <a:p>
            <a:r>
              <a:t>사실 정보</a:t>
            </a:r>
          </a:p>
        </p:txBody>
      </p:sp>
      <p:sp>
        <p:nvSpPr>
          <p:cNvPr id="15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선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속성</a:t>
            </a:r>
          </a:p>
        </p:txBody>
      </p:sp>
      <p:sp>
        <p:nvSpPr>
          <p:cNvPr id="165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분홍색 배경에 밝은 터키색 카세트테이프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노란색 배경 앞의 초록색 책장에 놓인 작은 복고풍 시계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일렬로 늘어진 분홍색, 파란색, 주황색, 초록색 계열의 형광색 빈티지 텔레비전 네 대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8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51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215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786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421944" indent="-881944" algn="l" defTabSz="355600">
              <a:lnSpc>
                <a:spcPct val="15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z="5000" spc="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1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2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노란색 배경 앞 초록색 책장에 일렬로 늘어진 작은 복고풍 시계 일곱 개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주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주제</a:t>
            </a:r>
          </a:p>
        </p:txBody>
      </p:sp>
      <p:sp>
        <p:nvSpPr>
          <p:cNvPr id="29" name="위치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위치</a:t>
            </a:r>
          </a:p>
        </p:txBody>
      </p:sp>
      <p:sp>
        <p:nvSpPr>
          <p:cNvPr id="30" name="저자 및 날짜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 defTabSz="467359">
              <a:lnSpc>
                <a:spcPct val="130000"/>
              </a:lnSpc>
              <a:defRPr sz="3520" spc="105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31" name="선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1pPr>
            <a:lvl2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2pPr>
            <a:lvl3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3pPr>
            <a:lvl4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4pPr>
            <a:lvl5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46" name="분홍색 벽 앞 분홍색 삼층 서랍 위에 놓인 분홍색 타자기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8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8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선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9" name="선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7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노란색 패턴 벽지 앞 빈티지 텔레비전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1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작은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2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큰 라이브 비디오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 algn="l">
              <a:defRPr sz="9000" u="sng" spc="270">
                <a:solidFill>
                  <a:schemeClr val="accent6"/>
                </a:soli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81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44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208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716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3351388" indent="-811388" defTabSz="355600">
              <a:lnSpc>
                <a:spcPct val="150000"/>
              </a:lnSpc>
              <a:buSzPct val="100000"/>
              <a:buBlip>
                <a:blip r:embed="rId2"/>
              </a:buBlip>
              <a:defRPr sz="4600" b="0" spc="45">
                <a:solidFill>
                  <a:schemeClr val="accent1">
                    <a:satOff val="36598"/>
                    <a:lumOff val="-17227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선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112" name="선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3" name="선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9148" y="12875006"/>
            <a:ext cx="438405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선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" name="선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6" name="선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" name="선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7624" y="128750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2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e are ing"/>
          <p:cNvSpPr txBox="1">
            <a:spLocks noGrp="1"/>
          </p:cNvSpPr>
          <p:nvPr>
            <p:ph type="ctrTitle"/>
          </p:nvPr>
        </p:nvSpPr>
        <p:spPr>
          <a:xfrm>
            <a:off x="2082800" y="5238787"/>
            <a:ext cx="20205700" cy="1804231"/>
          </a:xfrm>
          <a:prstGeom prst="rect">
            <a:avLst/>
          </a:prstGeom>
        </p:spPr>
        <p:txBody>
          <a:bodyPr/>
          <a:lstStyle>
            <a:lvl1pPr>
              <a:defRPr sz="9500" i="1" spc="285">
                <a:solidFill>
                  <a:schemeClr val="accent6"/>
                </a:solidFill>
              </a:defRPr>
            </a:lvl1pPr>
          </a:lstStyle>
          <a:p>
            <a:r>
              <a:t>We are ing</a:t>
            </a:r>
          </a:p>
        </p:txBody>
      </p:sp>
      <p:sp>
        <p:nvSpPr>
          <p:cNvPr id="214" name="- 국하현…"/>
          <p:cNvSpPr txBox="1">
            <a:spLocks noGrp="1"/>
          </p:cNvSpPr>
          <p:nvPr>
            <p:ph type="subTitle" sz="quarter" idx="1"/>
          </p:nvPr>
        </p:nvSpPr>
        <p:spPr>
          <a:xfrm>
            <a:off x="16693168" y="7446343"/>
            <a:ext cx="5595332" cy="30800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국하현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김민재</a:t>
            </a:r>
          </a:p>
          <a:p>
            <a:pPr>
              <a:lnSpc>
                <a:spcPct val="130000"/>
              </a:lnSpc>
              <a:defRPr sz="4400" spc="132">
                <a:solidFill>
                  <a:srgbClr val="FFFFFF"/>
                </a:solidFill>
              </a:defRPr>
            </a:pPr>
            <a:r>
              <a:t>- 김진우 </a:t>
            </a:r>
          </a:p>
        </p:txBody>
      </p:sp>
      <p:sp>
        <p:nvSpPr>
          <p:cNvPr id="215" name="“WING_”"/>
          <p:cNvSpPr txBox="1"/>
          <p:nvPr/>
        </p:nvSpPr>
        <p:spPr>
          <a:xfrm>
            <a:off x="2082800" y="2224693"/>
            <a:ext cx="20205700" cy="216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584200">
              <a:lnSpc>
                <a:spcPct val="90000"/>
              </a:lnSpc>
              <a:defRPr sz="11500" b="1" cap="all" spc="344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“WING_”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유저플로우-회원.png" descr="유저플로우-회원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0" y="2772807"/>
            <a:ext cx="14622932" cy="97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터미널"/>
          <p:cNvSpPr/>
          <p:nvPr/>
        </p:nvSpPr>
        <p:spPr>
          <a:xfrm>
            <a:off x="17010478" y="1436224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2" name="선"/>
          <p:cNvSpPr/>
          <p:nvPr/>
        </p:nvSpPr>
        <p:spPr>
          <a:xfrm flipV="1">
            <a:off x="16000948" y="2553309"/>
            <a:ext cx="1482380" cy="122160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터미널" descr="PageP"/>
          <p:cNvSpPr/>
          <p:nvPr/>
        </p:nvSpPr>
        <p:spPr>
          <a:xfrm>
            <a:off x="1426307" y="4702788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25" name="선"/>
          <p:cNvSpPr/>
          <p:nvPr/>
        </p:nvSpPr>
        <p:spPr>
          <a:xfrm flipH="1" flipV="1">
            <a:off x="5006823" y="4827736"/>
            <a:ext cx="822088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 flipH="1" flipV="1">
            <a:off x="4869661" y="5727823"/>
            <a:ext cx="5895356" cy="780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선"/>
          <p:cNvSpPr/>
          <p:nvPr/>
        </p:nvSpPr>
        <p:spPr>
          <a:xfrm flipH="1" flipV="1">
            <a:off x="4379133" y="6278635"/>
            <a:ext cx="3321633" cy="2908596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선"/>
          <p:cNvSpPr/>
          <p:nvPr/>
        </p:nvSpPr>
        <p:spPr>
          <a:xfrm flipH="1" flipV="1">
            <a:off x="3523565" y="6745834"/>
            <a:ext cx="1622413" cy="24435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프로젝트 개요 - 유저플로우(회원영역)"/>
          <p:cNvSpPr txBox="1">
            <a:spLocks noGrp="1"/>
          </p:cNvSpPr>
          <p:nvPr>
            <p:ph type="title" idx="4294967295"/>
          </p:nvPr>
        </p:nvSpPr>
        <p:spPr>
          <a:xfrm>
            <a:off x="438209" y="507252"/>
            <a:ext cx="16784343" cy="1649711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8190" u="sng" spc="245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70" spc="191" dirty="0" err="1"/>
              <a:t>유저플로우</a:t>
            </a:r>
            <a:r>
              <a:rPr sz="6370" spc="191" dirty="0"/>
              <a:t>(</a:t>
            </a:r>
            <a:r>
              <a:rPr sz="6370" spc="191" dirty="0" err="1"/>
              <a:t>회원영역</a:t>
            </a:r>
            <a:r>
              <a:rPr sz="6370" spc="191" dirty="0"/>
              <a:t>)</a:t>
            </a:r>
          </a:p>
        </p:txBody>
      </p:sp>
      <p:sp>
        <p:nvSpPr>
          <p:cNvPr id="330" name="터미널" descr="F"/>
          <p:cNvSpPr/>
          <p:nvPr/>
        </p:nvSpPr>
        <p:spPr>
          <a:xfrm>
            <a:off x="20003566" y="10229700"/>
            <a:ext cx="3245216" cy="116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Footer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32" name="선"/>
          <p:cNvSpPr/>
          <p:nvPr/>
        </p:nvSpPr>
        <p:spPr>
          <a:xfrm>
            <a:off x="16284161" y="10127586"/>
            <a:ext cx="3242165" cy="63067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프로젝트 개요 - 회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536267" y="286704"/>
            <a:ext cx="16514604" cy="1649711"/>
          </a:xfrm>
          <a:prstGeom prst="rect">
            <a:avLst/>
          </a:prstGeom>
        </p:spPr>
        <p:txBody>
          <a:bodyPr/>
          <a:lstStyle/>
          <a:p>
            <a:pPr algn="l" defTabSz="525779">
              <a:defRPr sz="8100" u="sng" spc="242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300" spc="189" dirty="0" err="1"/>
              <a:t>회원영역</a:t>
            </a:r>
            <a:r>
              <a:rPr sz="6300" spc="189" dirty="0"/>
              <a:t>(</a:t>
            </a:r>
            <a:r>
              <a:rPr sz="6300" spc="189" dirty="0" err="1"/>
              <a:t>주요기능</a:t>
            </a:r>
            <a:r>
              <a:rPr sz="6300" spc="189" dirty="0"/>
              <a:t>)</a:t>
            </a:r>
          </a:p>
        </p:txBody>
      </p:sp>
      <p:pic>
        <p:nvPicPr>
          <p:cNvPr id="335" name="스크린샷 2024-10-15 오후 9.21.34.png" descr="스크린샷 2024-10-15 오후 9.21.34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49" y="2143745"/>
            <a:ext cx="21722242" cy="1059959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선"/>
          <p:cNvSpPr/>
          <p:nvPr/>
        </p:nvSpPr>
        <p:spPr>
          <a:xfrm flipH="1" flipV="1">
            <a:off x="13808243" y="7422642"/>
            <a:ext cx="1670822" cy="918591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600" b="0" spc="45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endParaRPr/>
          </a:p>
        </p:txBody>
      </p:sp>
      <p:sp>
        <p:nvSpPr>
          <p:cNvPr id="337" name="모서리가 둥근 직사각형"/>
          <p:cNvSpPr/>
          <p:nvPr/>
        </p:nvSpPr>
        <p:spPr>
          <a:xfrm>
            <a:off x="15264423" y="794219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8" name="모서리가 둥근 직사각형"/>
          <p:cNvSpPr/>
          <p:nvPr/>
        </p:nvSpPr>
        <p:spPr>
          <a:xfrm>
            <a:off x="10791618" y="6208057"/>
            <a:ext cx="3363058" cy="1573512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스크린샷 2024-10-20 오후 9.36.29.png" descr="스크린샷 2024-10-20 오후 9.36.2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7" y="2089131"/>
            <a:ext cx="19547856" cy="1123749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선"/>
          <p:cNvSpPr/>
          <p:nvPr/>
        </p:nvSpPr>
        <p:spPr>
          <a:xfrm flipH="1">
            <a:off x="3874721" y="6135690"/>
            <a:ext cx="3696715" cy="13912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 flipV="1">
            <a:off x="11627134" y="1804342"/>
            <a:ext cx="5078271" cy="171423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 flipV="1">
            <a:off x="15526511" y="2089130"/>
            <a:ext cx="1891643" cy="142944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선"/>
          <p:cNvSpPr/>
          <p:nvPr/>
        </p:nvSpPr>
        <p:spPr>
          <a:xfrm flipV="1">
            <a:off x="18463907" y="2089129"/>
            <a:ext cx="61838" cy="189746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선"/>
          <p:cNvSpPr/>
          <p:nvPr/>
        </p:nvSpPr>
        <p:spPr>
          <a:xfrm flipH="1" flipV="1">
            <a:off x="19696175" y="2111586"/>
            <a:ext cx="1716831" cy="75174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프로젝트 개요 - 유저플로우(관리자영역)"/>
          <p:cNvSpPr txBox="1">
            <a:spLocks noGrp="1"/>
          </p:cNvSpPr>
          <p:nvPr>
            <p:ph type="title" idx="4294967295"/>
          </p:nvPr>
        </p:nvSpPr>
        <p:spPr>
          <a:xfrm>
            <a:off x="335157" y="297947"/>
            <a:ext cx="17056372" cy="1813639"/>
          </a:xfrm>
          <a:prstGeom prst="rect">
            <a:avLst/>
          </a:prstGeom>
        </p:spPr>
        <p:txBody>
          <a:bodyPr/>
          <a:lstStyle/>
          <a:p>
            <a:pPr algn="l" defTabSz="508254">
              <a:defRPr sz="7830" u="sng" spc="234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090" spc="182" dirty="0" err="1"/>
              <a:t>유저플로우</a:t>
            </a:r>
            <a:r>
              <a:rPr sz="6090" spc="182" dirty="0"/>
              <a:t>(</a:t>
            </a:r>
            <a:r>
              <a:rPr sz="6090" spc="182" dirty="0" err="1"/>
              <a:t>관리자영역</a:t>
            </a:r>
            <a:r>
              <a:rPr sz="6090" spc="182" dirty="0"/>
              <a:t>)</a:t>
            </a:r>
          </a:p>
        </p:txBody>
      </p:sp>
      <p:sp>
        <p:nvSpPr>
          <p:cNvPr id="13" name="터미널">
            <a:extLst>
              <a:ext uri="{FF2B5EF4-FFF2-40B4-BE49-F238E27FC236}">
                <a16:creationId xmlns:a16="http://schemas.microsoft.com/office/drawing/2014/main" id="{02E5A691-53EA-4D42-813C-218E9AD6D5E6}"/>
              </a:ext>
            </a:extLst>
          </p:cNvPr>
          <p:cNvSpPr/>
          <p:nvPr/>
        </p:nvSpPr>
        <p:spPr>
          <a:xfrm>
            <a:off x="1175706" y="7044317"/>
            <a:ext cx="2443211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Nav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4" name="터미널" descr="PageP">
            <a:extLst>
              <a:ext uri="{FF2B5EF4-FFF2-40B4-BE49-F238E27FC236}">
                <a16:creationId xmlns:a16="http://schemas.microsoft.com/office/drawing/2014/main" id="{B5F7C94C-FC58-4946-9E3B-DD144DE41186}"/>
              </a:ext>
            </a:extLst>
          </p:cNvPr>
          <p:cNvSpPr/>
          <p:nvPr/>
        </p:nvSpPr>
        <p:spPr>
          <a:xfrm>
            <a:off x="17418154" y="582736"/>
            <a:ext cx="2443210" cy="122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4800" dirty="0">
                <a:solidFill>
                  <a:schemeClr val="tx1"/>
                </a:solidFill>
              </a:rPr>
              <a:t>Page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스크린샷 2024-10-20 오후 9.37.33.png" descr="스크린샷 2024-10-20 오후 9.37.33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3" y="1948943"/>
            <a:ext cx="22261861" cy="1107909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프로젝트 개요-관리자영역(주요기능)"/>
          <p:cNvSpPr txBox="1">
            <a:spLocks noGrp="1"/>
          </p:cNvSpPr>
          <p:nvPr>
            <p:ph type="title" idx="4294967295"/>
          </p:nvPr>
        </p:nvSpPr>
        <p:spPr>
          <a:xfrm>
            <a:off x="223651" y="239622"/>
            <a:ext cx="15536302" cy="1649712"/>
          </a:xfrm>
          <a:prstGeom prst="rect">
            <a:avLst/>
          </a:prstGeom>
        </p:spPr>
        <p:txBody>
          <a:bodyPr/>
          <a:lstStyle/>
          <a:p>
            <a:pPr algn="l" defTabSz="461518">
              <a:defRPr sz="7110" u="sng" spc="213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개요-관리자영역</a:t>
            </a:r>
            <a:r>
              <a:rPr sz="5530" spc="165" dirty="0"/>
              <a:t>(</a:t>
            </a:r>
            <a:r>
              <a:rPr sz="5530" spc="165" dirty="0" err="1"/>
              <a:t>주요기능</a:t>
            </a:r>
            <a:r>
              <a:rPr sz="5530" spc="165" dirty="0"/>
              <a:t>)</a:t>
            </a:r>
          </a:p>
        </p:txBody>
      </p:sp>
      <p:sp>
        <p:nvSpPr>
          <p:cNvPr id="354" name="모서리가 둥근 직사각형"/>
          <p:cNvSpPr/>
          <p:nvPr/>
        </p:nvSpPr>
        <p:spPr>
          <a:xfrm>
            <a:off x="5765724" y="3974386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5" name="모서리가 둥근 직사각형"/>
          <p:cNvSpPr/>
          <p:nvPr/>
        </p:nvSpPr>
        <p:spPr>
          <a:xfrm>
            <a:off x="5765724" y="2420230"/>
            <a:ext cx="3363059" cy="1205828"/>
          </a:xfrm>
          <a:prstGeom prst="roundRect">
            <a:avLst>
              <a:gd name="adj" fmla="val 16548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모서리가 둥근 직사각형"/>
          <p:cNvSpPr/>
          <p:nvPr/>
        </p:nvSpPr>
        <p:spPr>
          <a:xfrm>
            <a:off x="5765724" y="5653021"/>
            <a:ext cx="3363059" cy="1330307"/>
          </a:xfrm>
          <a:prstGeom prst="roundRect">
            <a:avLst>
              <a:gd name="adj" fmla="val 15000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 b="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공통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공통 UI</a:t>
            </a:r>
          </a:p>
        </p:txBody>
      </p:sp>
      <p:pic>
        <p:nvPicPr>
          <p:cNvPr id="325" name="SignIn.png" descr="SignIn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23" y="2119682"/>
            <a:ext cx="6806880" cy="978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ignUpPageFix.png" descr="SignUpPageFix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371" y="1650039"/>
            <a:ext cx="8014659" cy="1025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29" name="ExpenseManagementPage.png" descr="Expense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3415" y="3183014"/>
            <a:ext cx="10927599" cy="913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ExpenseManagementUpdatePage.png" descr="ExpenseManagementUpdat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332" y="3183014"/>
            <a:ext cx="11374636" cy="9139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roup 569.png" descr="Group 56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164" y="1058740"/>
            <a:ext cx="9123756" cy="707329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34" name="ProductPurchasePage.png" descr="ProductPurchas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271" y="5747108"/>
            <a:ext cx="5620359" cy="679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roductsPage.png" descr="Products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28" y="3238708"/>
            <a:ext cx="10384175" cy="8702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roup 778.png" descr="Group 77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542" y="1289799"/>
            <a:ext cx="7855233" cy="65946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39" name="ProductPurchasePage.png" descr="ProductPurchase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555" y="6262649"/>
            <a:ext cx="5661315" cy="618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UserMyPage123.png" descr="UserMyPage123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7" y="3238708"/>
            <a:ext cx="10736723" cy="8886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UserMyProductsPage.png" descr="UserMyProducts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03" y="1206594"/>
            <a:ext cx="8087852" cy="709875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44" name="UserMyProductsDetailPage.png" descr="UserMyProducts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179" y="5825373"/>
            <a:ext cx="7507616" cy="659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UserMyPage.png" descr="UserMy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7" y="3163251"/>
            <a:ext cx="9716965" cy="9178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사용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사용자 UI</a:t>
            </a:r>
          </a:p>
        </p:txBody>
      </p:sp>
      <p:pic>
        <p:nvPicPr>
          <p:cNvPr id="348" name="CustomerServicePage.png" descr="CustomerService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99" y="3136986"/>
            <a:ext cx="10472765" cy="923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CustomerServiceAddPage.png" descr="CustomerServiceAdd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558" y="1008247"/>
            <a:ext cx="8096494" cy="534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CustomerServiceDetailPage.png" descr="CustomerServiceDetail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558" y="6294672"/>
            <a:ext cx="8096494" cy="627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모든 팀원이 취업과…"/>
          <p:cNvSpPr txBox="1">
            <a:spLocks noGrp="1"/>
          </p:cNvSpPr>
          <p:nvPr>
            <p:ph type="body" sz="quarter" idx="1"/>
          </p:nvPr>
        </p:nvSpPr>
        <p:spPr>
          <a:xfrm>
            <a:off x="3621829" y="6354296"/>
            <a:ext cx="7039127" cy="3831606"/>
          </a:xfrm>
          <a:prstGeom prst="rect">
            <a:avLst/>
          </a:prstGeom>
        </p:spPr>
        <p:txBody>
          <a:bodyPr/>
          <a:lstStyle/>
          <a:p>
            <a:pPr algn="l"/>
            <a:r>
              <a:t>모든 팀원이 취업과</a:t>
            </a:r>
          </a:p>
          <a:p>
            <a:pPr algn="l"/>
            <a:r>
              <a:t>이루고픈 목표를 향해 </a:t>
            </a:r>
          </a:p>
          <a:p>
            <a:pPr algn="l"/>
            <a:r>
              <a:t>계속해서 노력함을 의미</a:t>
            </a:r>
          </a:p>
        </p:txBody>
      </p:sp>
      <p:sp>
        <p:nvSpPr>
          <p:cNvPr id="218" name="팀명: We Are ing"/>
          <p:cNvSpPr txBox="1">
            <a:spLocks noGrp="1"/>
          </p:cNvSpPr>
          <p:nvPr>
            <p:ph type="title"/>
          </p:nvPr>
        </p:nvSpPr>
        <p:spPr>
          <a:xfrm>
            <a:off x="2371368" y="3925031"/>
            <a:ext cx="8832344" cy="1287784"/>
          </a:xfrm>
          <a:prstGeom prst="rect">
            <a:avLst/>
          </a:prstGeom>
        </p:spPr>
        <p:txBody>
          <a:bodyPr/>
          <a:lstStyle>
            <a:lvl1pPr defTabSz="443991">
              <a:defRPr sz="6840" spc="205"/>
            </a:lvl1pPr>
          </a:lstStyle>
          <a:p>
            <a:r>
              <a:rPr dirty="0" err="1"/>
              <a:t>팀명</a:t>
            </a:r>
            <a:r>
              <a:rPr dirty="0"/>
              <a:t>: We Are </a:t>
            </a:r>
            <a:r>
              <a:rPr dirty="0" err="1"/>
              <a:t>ing</a:t>
            </a:r>
            <a:endParaRPr dirty="0"/>
          </a:p>
        </p:txBody>
      </p:sp>
      <p:sp>
        <p:nvSpPr>
          <p:cNvPr id="219" name="프로젝트 명: WING_"/>
          <p:cNvSpPr txBox="1"/>
          <p:nvPr/>
        </p:nvSpPr>
        <p:spPr>
          <a:xfrm>
            <a:off x="13175386" y="3925031"/>
            <a:ext cx="8832344" cy="128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449833">
              <a:lnSpc>
                <a:spcPct val="90000"/>
              </a:lnSpc>
              <a:defRPr sz="6929" b="1" cap="all" spc="207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프로젝트 명: WING_</a:t>
            </a:r>
          </a:p>
        </p:txBody>
      </p:sp>
      <p:sp>
        <p:nvSpPr>
          <p:cNvPr id="220" name="사용자들이 소비습관을 줄여…"/>
          <p:cNvSpPr txBox="1"/>
          <p:nvPr/>
        </p:nvSpPr>
        <p:spPr>
          <a:xfrm>
            <a:off x="13944900" y="6398913"/>
            <a:ext cx="8127457" cy="412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b="1" spc="0">
                <a:latin typeface="+mn-lt"/>
                <a:ea typeface="+mn-ea"/>
                <a:cs typeface="+mn-cs"/>
                <a:sym typeface="Avenir Next Regular"/>
              </a:defRPr>
            </a:pPr>
            <a:r>
              <a:t>사용자들이 소비습관을 줄여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b="1" spc="0">
                <a:latin typeface="+mn-lt"/>
                <a:ea typeface="+mn-ea"/>
                <a:cs typeface="+mn-cs"/>
                <a:sym typeface="Avenir Next Regular"/>
              </a:defRPr>
            </a:pPr>
            <a:r>
              <a:t>더 나은 경제활동을 향해 </a:t>
            </a:r>
          </a:p>
          <a:p>
            <a:pPr marL="177800" indent="-177800" algn="l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b="1" spc="0">
                <a:latin typeface="+mn-lt"/>
                <a:ea typeface="+mn-ea"/>
                <a:cs typeface="+mn-cs"/>
                <a:sym typeface="Avenir Next Regular"/>
              </a:defRPr>
            </a:pPr>
            <a:r>
              <a:t>날아가길 바라는 마음으로 작명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53" name="AdminMainPage.png" descr="AdminMain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97" y="1126711"/>
            <a:ext cx="16306406" cy="113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56" name="SalesDashboardDetailPage.png" descr="SalesDashboardDetailPage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36869" y="3078952"/>
            <a:ext cx="10761710" cy="92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alesDashboardPage.png" descr="SalesDashboard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02" y="3082851"/>
            <a:ext cx="10958973" cy="926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60" name="AddProductPage2.png" descr="AddProductPage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917" y="6640331"/>
            <a:ext cx="8988970" cy="59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AddProductPage.png" descr="AddProduct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203" y="1011530"/>
            <a:ext cx="9016399" cy="560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roductManagementPage.png" descr="ProductManagement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15" y="3079036"/>
            <a:ext cx="11747274" cy="900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65" name="UserExpenseManagementPage.png" descr="UserExpense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59" y="1072604"/>
            <a:ext cx="13969118" cy="1141112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모서리가 둥근 직사각형"/>
          <p:cNvSpPr/>
          <p:nvPr/>
        </p:nvSpPr>
        <p:spPr>
          <a:xfrm>
            <a:off x="9747719" y="2360484"/>
            <a:ext cx="10660111" cy="1573511"/>
          </a:xfrm>
          <a:prstGeom prst="roundRect">
            <a:avLst>
              <a:gd name="adj" fmla="val 12682"/>
            </a:avLst>
          </a:prstGeom>
          <a:ln w="76200">
            <a:solidFill>
              <a:srgbClr val="F42D1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67" name="선"/>
          <p:cNvSpPr/>
          <p:nvPr/>
        </p:nvSpPr>
        <p:spPr>
          <a:xfrm flipH="1">
            <a:off x="5305700" y="3410878"/>
            <a:ext cx="4136290" cy="1568284"/>
          </a:xfrm>
          <a:prstGeom prst="line">
            <a:avLst/>
          </a:prstGeom>
          <a:ln w="76200">
            <a:solidFill>
              <a:srgbClr val="F42D1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" name="상품 관련…"/>
          <p:cNvSpPr txBox="1"/>
          <p:nvPr/>
        </p:nvSpPr>
        <p:spPr>
          <a:xfrm>
            <a:off x="1293411" y="4075666"/>
            <a:ext cx="3758168" cy="21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관련</a:t>
            </a:r>
            <a:endParaRPr dirty="0"/>
          </a:p>
          <a:p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데이터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71" name="UserExpenseCategoryPage.png" descr="UserExpenseCategory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6989" y="2884860"/>
            <a:ext cx="11589933" cy="945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aymentMethodManagementPage.png" descr="PaymentMethodManagement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370" y="2884860"/>
            <a:ext cx="11430620" cy="9458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관리자 UI"/>
          <p:cNvSpPr txBox="1">
            <a:spLocks noGrp="1"/>
          </p:cNvSpPr>
          <p:nvPr>
            <p:ph type="title" idx="4294967295"/>
          </p:nvPr>
        </p:nvSpPr>
        <p:spPr>
          <a:xfrm>
            <a:off x="1078448" y="1209963"/>
            <a:ext cx="20207127" cy="1649711"/>
          </a:xfrm>
          <a:prstGeom prst="rect">
            <a:avLst/>
          </a:prstGeom>
        </p:spPr>
        <p:txBody>
          <a:bodyPr/>
          <a:lstStyle>
            <a:lvl1pPr algn="l" defTabSz="566674">
              <a:defRPr sz="8730" u="sng" spc="261">
                <a:solidFill>
                  <a:schemeClr val="accent6"/>
                </a:solidFill>
              </a:defRPr>
            </a:lvl1pPr>
          </a:lstStyle>
          <a:p>
            <a:r>
              <a:t>관리자 UI</a:t>
            </a:r>
          </a:p>
        </p:txBody>
      </p:sp>
      <p:pic>
        <p:nvPicPr>
          <p:cNvPr id="375" name="MemberManagementPage.png" descr="MemberManagement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" y="2916807"/>
            <a:ext cx="11460303" cy="959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MemberDetailPage.png" descr="Member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11" y="2916807"/>
            <a:ext cx="11283988" cy="962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관리자 UI"/>
          <p:cNvSpPr txBox="1">
            <a:spLocks noGrp="1"/>
          </p:cNvSpPr>
          <p:nvPr>
            <p:ph type="title"/>
          </p:nvPr>
        </p:nvSpPr>
        <p:spPr>
          <a:xfrm>
            <a:off x="1367016" y="1289799"/>
            <a:ext cx="20207128" cy="1649711"/>
          </a:xfrm>
          <a:prstGeom prst="rect">
            <a:avLst/>
          </a:prstGeom>
        </p:spPr>
        <p:txBody>
          <a:bodyPr/>
          <a:lstStyle>
            <a:lvl1pPr defTabSz="566674">
              <a:defRPr sz="8730" spc="261"/>
            </a:lvl1pPr>
          </a:lstStyle>
          <a:p>
            <a:r>
              <a:t>관리자 UI</a:t>
            </a:r>
          </a:p>
        </p:txBody>
      </p:sp>
      <p:pic>
        <p:nvPicPr>
          <p:cNvPr id="379" name="CustomerServicePage.png" descr="CustomerServiceP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4" y="3087576"/>
            <a:ext cx="10186452" cy="933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CustomerServiceDetailPage.png" descr="CustomerServiceDetailP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629" y="1214484"/>
            <a:ext cx="7808019" cy="630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CustomerServiceAddPage.png" descr="CustomerServiceAddP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65647" y="5401569"/>
            <a:ext cx="8767659" cy="701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hank YOU for watch"/>
          <p:cNvSpPr txBox="1">
            <a:spLocks noGrp="1"/>
          </p:cNvSpPr>
          <p:nvPr>
            <p:ph type="ctrTitle"/>
          </p:nvPr>
        </p:nvSpPr>
        <p:spPr>
          <a:xfrm>
            <a:off x="2089150" y="5475631"/>
            <a:ext cx="20205700" cy="20738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/>
            </a:lvl1pPr>
          </a:lstStyle>
          <a:p>
            <a:r>
              <a:t>Thank YOU for watch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국하현(팀장)…"/>
          <p:cNvSpPr txBox="1">
            <a:spLocks noGrp="1"/>
          </p:cNvSpPr>
          <p:nvPr>
            <p:ph type="body" sz="quarter" idx="1"/>
          </p:nvPr>
        </p:nvSpPr>
        <p:spPr>
          <a:xfrm>
            <a:off x="1751774" y="7293647"/>
            <a:ext cx="6276861" cy="50028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755952" indent="-755952">
              <a:buBlip>
                <a:blip r:embed="rId2"/>
              </a:buBlip>
            </a:pPr>
            <a:r>
              <a:t> 국하현(팀장)</a:t>
            </a:r>
          </a:p>
          <a:p>
            <a:pPr marL="0" indent="0">
              <a:buSzTx/>
              <a:buNone/>
            </a:pPr>
            <a:r>
              <a:t>- 깃허브 / 문서 관리자</a:t>
            </a:r>
          </a:p>
          <a:p>
            <a:pPr marL="0" indent="0">
              <a:buSzTx/>
              <a:buNone/>
            </a:pPr>
            <a:r>
              <a:t>- FRONT-END 통합</a:t>
            </a:r>
          </a:p>
        </p:txBody>
      </p:sp>
      <p:sp>
        <p:nvSpPr>
          <p:cNvPr id="223" name="팀원 구성 및 역할 분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팀원 구성 및 역할 분담</a:t>
            </a:r>
          </a:p>
        </p:txBody>
      </p:sp>
      <p:sp>
        <p:nvSpPr>
          <p:cNvPr id="224" name="김민재(팀원)…"/>
          <p:cNvSpPr txBox="1"/>
          <p:nvPr/>
        </p:nvSpPr>
        <p:spPr>
          <a:xfrm>
            <a:off x="9622017" y="7293647"/>
            <a:ext cx="6276861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 김민재(팀원)</a:t>
            </a:r>
          </a:p>
          <a:p>
            <a:pPr algn="l">
              <a:spcBef>
                <a:spcPts val="4300"/>
              </a:spcBef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- BACK-END 통합</a:t>
            </a:r>
          </a:p>
        </p:txBody>
      </p:sp>
      <p:sp>
        <p:nvSpPr>
          <p:cNvPr id="225" name="김진우(팀원)…"/>
          <p:cNvSpPr txBox="1"/>
          <p:nvPr/>
        </p:nvSpPr>
        <p:spPr>
          <a:xfrm>
            <a:off x="17492259" y="7293647"/>
            <a:ext cx="5963213" cy="50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 김진우(팀원)</a:t>
            </a:r>
          </a:p>
          <a:p>
            <a:pPr algn="l">
              <a:spcBef>
                <a:spcPts val="4300"/>
              </a:spcBef>
              <a:defRPr sz="5000" b="1" spc="50">
                <a:latin typeface="+mn-lt"/>
                <a:ea typeface="+mn-ea"/>
                <a:cs typeface="+mn-cs"/>
                <a:sym typeface="Avenir Next Regular"/>
              </a:defRPr>
            </a:pPr>
            <a:r>
              <a:t>- DBA</a:t>
            </a:r>
          </a:p>
        </p:txBody>
      </p:sp>
      <p:pic>
        <p:nvPicPr>
          <p:cNvPr id="226" name="khh-removebg-preview.png" descr="khh-removebg-preview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57651" y="923333"/>
            <a:ext cx="8779769" cy="83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kjw-removebg-preview.png" descr="kjw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96" y="2612635"/>
            <a:ext cx="5762532" cy="5580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kmj-removebg-preview.png" descr="kmj-removebg-preview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8599" y="3099921"/>
            <a:ext cx="4343795" cy="473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- 공통 UI / Util 기능, 인증 페이지…"/>
          <p:cNvSpPr txBox="1">
            <a:spLocks noGrp="1"/>
          </p:cNvSpPr>
          <p:nvPr>
            <p:ph type="body" sz="quarter" idx="1"/>
          </p:nvPr>
        </p:nvSpPr>
        <p:spPr>
          <a:xfrm>
            <a:off x="762170" y="5439140"/>
            <a:ext cx="7575417" cy="6548155"/>
          </a:xfrm>
          <a:prstGeom prst="rect">
            <a:avLst/>
          </a:prstGeom>
        </p:spPr>
        <p:txBody>
          <a:bodyPr/>
          <a:lstStyle/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dirty="0"/>
              <a:t>-</a:t>
            </a:r>
            <a:r>
              <a:rPr sz="3780" spc="37" dirty="0"/>
              <a:t> </a:t>
            </a:r>
            <a:r>
              <a:rPr sz="3780" spc="37" dirty="0" err="1"/>
              <a:t>공통</a:t>
            </a:r>
            <a:r>
              <a:rPr sz="3780" spc="37" dirty="0"/>
              <a:t> UI / Util </a:t>
            </a:r>
            <a:r>
              <a:rPr sz="3780" spc="37" dirty="0" err="1"/>
              <a:t>기능</a:t>
            </a:r>
            <a:r>
              <a:rPr sz="3780" spc="37" dirty="0"/>
              <a:t>, </a:t>
            </a:r>
            <a:r>
              <a:rPr sz="3780" spc="37" dirty="0" err="1"/>
              <a:t>인증</a:t>
            </a:r>
            <a:r>
              <a:rPr sz="3780" spc="37" dirty="0"/>
              <a:t> </a:t>
            </a:r>
            <a:r>
              <a:rPr sz="3780" spc="37" dirty="0" err="1"/>
              <a:t>페이지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관리자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관리</a:t>
            </a:r>
            <a:r>
              <a:rPr sz="3780" spc="37" dirty="0"/>
              <a:t>, </a:t>
            </a:r>
            <a:r>
              <a:rPr sz="3780" spc="37" dirty="0" err="1"/>
              <a:t>판매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현황</a:t>
            </a:r>
            <a:endParaRPr sz="3780" spc="37" dirty="0"/>
          </a:p>
          <a:p>
            <a:pPr marL="0" indent="0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사용자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종류</a:t>
            </a:r>
            <a:r>
              <a:rPr sz="3780" spc="37" dirty="0"/>
              <a:t> / </a:t>
            </a:r>
            <a:r>
              <a:rPr sz="3780" spc="37" dirty="0" err="1"/>
              <a:t>신청</a:t>
            </a:r>
            <a:endParaRPr sz="3780" spc="37" dirty="0"/>
          </a:p>
          <a:p>
            <a:pPr marL="0" lvl="1" indent="384047" defTabSz="298703">
              <a:lnSpc>
                <a:spcPct val="100000"/>
              </a:lnSpc>
              <a:spcBef>
                <a:spcPts val="3600"/>
              </a:spcBef>
              <a:buSzTx/>
              <a:buNone/>
              <a:defRPr sz="4200" spc="42"/>
            </a:pPr>
            <a:r>
              <a:rPr sz="3780" spc="37" dirty="0"/>
              <a:t>- </a:t>
            </a:r>
            <a:r>
              <a:rPr sz="3780" spc="37" dirty="0" err="1"/>
              <a:t>마이페이지</a:t>
            </a:r>
            <a:r>
              <a:rPr sz="3780" spc="37" dirty="0"/>
              <a:t> </a:t>
            </a:r>
            <a:r>
              <a:rPr sz="3780" spc="37" dirty="0" err="1"/>
              <a:t>카드</a:t>
            </a:r>
            <a:r>
              <a:rPr sz="3780" spc="37" dirty="0"/>
              <a:t> </a:t>
            </a:r>
            <a:r>
              <a:rPr sz="3780" spc="37" dirty="0" err="1"/>
              <a:t>추천</a:t>
            </a:r>
            <a:r>
              <a:rPr sz="3780" spc="37" dirty="0"/>
              <a:t> / </a:t>
            </a:r>
            <a:r>
              <a:rPr sz="3780" spc="37" dirty="0" err="1"/>
              <a:t>소비</a:t>
            </a:r>
            <a:r>
              <a:rPr sz="3780" spc="37" dirty="0"/>
              <a:t> </a:t>
            </a:r>
            <a:r>
              <a:rPr sz="3780" spc="37" dirty="0" err="1"/>
              <a:t>백분율</a:t>
            </a:r>
            <a:endParaRPr sz="3780" spc="37" dirty="0"/>
          </a:p>
        </p:txBody>
      </p:sp>
      <p:sp>
        <p:nvSpPr>
          <p:cNvPr id="231" name="담당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담당 기능</a:t>
            </a:r>
          </a:p>
        </p:txBody>
      </p:sp>
      <p:sp>
        <p:nvSpPr>
          <p:cNvPr id="232" name="국하현(팀장, FE)"/>
          <p:cNvSpPr txBox="1"/>
          <p:nvPr/>
        </p:nvSpPr>
        <p:spPr>
          <a:xfrm>
            <a:off x="1442004" y="3895506"/>
            <a:ext cx="536732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 국하현(팀장, FE)</a:t>
            </a:r>
          </a:p>
        </p:txBody>
      </p:sp>
      <p:sp>
        <p:nvSpPr>
          <p:cNvPr id="233" name="김민재(팀원, BE)"/>
          <p:cNvSpPr txBox="1"/>
          <p:nvPr/>
        </p:nvSpPr>
        <p:spPr>
          <a:xfrm>
            <a:off x="8642005" y="3895506"/>
            <a:ext cx="542383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 김민재(팀원, BE)</a:t>
            </a:r>
          </a:p>
        </p:txBody>
      </p:sp>
      <p:sp>
        <p:nvSpPr>
          <p:cNvPr id="234" name="김진우(팀원, DBA)"/>
          <p:cNvSpPr txBox="1"/>
          <p:nvPr/>
        </p:nvSpPr>
        <p:spPr>
          <a:xfrm>
            <a:off x="15898522" y="3895506"/>
            <a:ext cx="59991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55952" indent="-755952" algn="l">
              <a:spcBef>
                <a:spcPts val="4300"/>
              </a:spcBef>
              <a:buSzPct val="100000"/>
              <a:buBlip>
                <a:blip r:embed="rId2"/>
              </a:buBlip>
              <a:defRPr sz="5000" b="1" spc="5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r>
              <a:t> 김진우(팀원, DBA)</a:t>
            </a:r>
          </a:p>
        </p:txBody>
      </p:sp>
      <p:sp>
        <p:nvSpPr>
          <p:cNvPr id="235" name="- 디렉터리 구조 설계…"/>
          <p:cNvSpPr txBox="1"/>
          <p:nvPr/>
        </p:nvSpPr>
        <p:spPr>
          <a:xfrm>
            <a:off x="8801444" y="5439140"/>
            <a:ext cx="6637666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t>- 디렉터리 구조 설계</a:t>
            </a:r>
          </a:p>
          <a:p>
            <a:pPr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t>- 관리자</a:t>
            </a:r>
          </a:p>
          <a:p>
            <a:pPr lvl="1"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t>- 회원, 가계부 관리</a:t>
            </a:r>
          </a:p>
          <a:p>
            <a:pPr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t>- 사용자</a:t>
            </a:r>
          </a:p>
          <a:p>
            <a:pPr lvl="1" algn="l">
              <a:lnSpc>
                <a:spcPct val="100000"/>
              </a:lnSpc>
              <a:spcBef>
                <a:spcPts val="4300"/>
              </a:spcBef>
              <a:defRPr sz="4500" b="1" spc="45">
                <a:latin typeface="+mn-lt"/>
                <a:ea typeface="+mn-ea"/>
                <a:cs typeface="+mn-cs"/>
                <a:sym typeface="Avenir Next Regular"/>
              </a:defRPr>
            </a:pPr>
            <a:r>
              <a:t>- 마이페이지, 가계부</a:t>
            </a:r>
          </a:p>
        </p:txBody>
      </p:sp>
      <p:sp>
        <p:nvSpPr>
          <p:cNvPr id="236" name="- DB 설계 및 ERD 제작…"/>
          <p:cNvSpPr txBox="1"/>
          <p:nvPr/>
        </p:nvSpPr>
        <p:spPr>
          <a:xfrm>
            <a:off x="15902967" y="5439140"/>
            <a:ext cx="7743663" cy="654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09372">
              <a:lnSpc>
                <a:spcPct val="100000"/>
              </a:lnSpc>
              <a:spcBef>
                <a:spcPts val="3700"/>
              </a:spcBef>
              <a:defRPr sz="3915" b="1" spc="39">
                <a:latin typeface="+mn-lt"/>
                <a:ea typeface="+mn-ea"/>
                <a:cs typeface="+mn-cs"/>
                <a:sym typeface="Avenir Next Regular"/>
              </a:defRPr>
            </a:pPr>
            <a:r>
              <a:t>- DB 설계 및 ERD 제작</a:t>
            </a:r>
          </a:p>
          <a:p>
            <a:pPr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/>
              <a:t>- 관리자</a:t>
            </a:r>
          </a:p>
          <a:p>
            <a:pPr lvl="1" indent="397763"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/>
              <a:t>- 카테고리 / 결제수단 관리</a:t>
            </a:r>
          </a:p>
          <a:p>
            <a:pPr lvl="1" indent="397763"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/>
              <a:t>-  게시판 / 고객센터 관리</a:t>
            </a:r>
          </a:p>
          <a:p>
            <a:pPr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/>
              <a:t>- 사용자</a:t>
            </a:r>
          </a:p>
          <a:p>
            <a:pPr lvl="1" indent="397763" algn="l" defTabSz="309372">
              <a:lnSpc>
                <a:spcPct val="100000"/>
              </a:lnSpc>
              <a:spcBef>
                <a:spcPts val="3700"/>
              </a:spcBef>
              <a:defRPr sz="4350" b="1" spc="43">
                <a:latin typeface="+mn-lt"/>
                <a:ea typeface="+mn-ea"/>
                <a:cs typeface="+mn-cs"/>
                <a:sym typeface="Avenir Next Regular"/>
              </a:defRPr>
            </a:pPr>
            <a:r>
              <a:rPr sz="3915" spc="39"/>
              <a:t>- 게시판 / 고객센터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UBJECT…"/>
          <p:cNvSpPr txBox="1">
            <a:spLocks noGrp="1"/>
          </p:cNvSpPr>
          <p:nvPr>
            <p:ph type="body" sz="half" idx="1"/>
          </p:nvPr>
        </p:nvSpPr>
        <p:spPr>
          <a:xfrm>
            <a:off x="1126543" y="3364760"/>
            <a:ext cx="8685192" cy="83859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/>
              <a:t>SUBJECT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/>
              <a:t>WHY?</a:t>
            </a:r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 err="1"/>
              <a:t>유저플로우</a:t>
            </a:r>
            <a:endParaRPr sz="5000" b="1" dirty="0"/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 err="1"/>
              <a:t>관리자</a:t>
            </a:r>
            <a:r>
              <a:rPr sz="5000" b="1" dirty="0"/>
              <a:t> </a:t>
            </a:r>
            <a:r>
              <a:rPr sz="5000" b="1" dirty="0" err="1"/>
              <a:t>화면</a:t>
            </a:r>
            <a:endParaRPr sz="5000" b="1" dirty="0"/>
          </a:p>
          <a:p>
            <a:pPr marL="661119" indent="-661119" algn="l" defTabSz="344931">
              <a:lnSpc>
                <a:spcPct val="220000"/>
              </a:lnSpc>
              <a:buBlip>
                <a:blip r:embed="rId2"/>
              </a:buBlip>
              <a:defRPr sz="5044" spc="50"/>
            </a:pPr>
            <a:r>
              <a:rPr sz="5000" b="1" dirty="0" err="1"/>
              <a:t>사용자</a:t>
            </a:r>
            <a:r>
              <a:rPr sz="5000" b="1" dirty="0"/>
              <a:t> </a:t>
            </a:r>
            <a:r>
              <a:rPr sz="5000" b="1" dirty="0" err="1"/>
              <a:t>화면</a:t>
            </a:r>
            <a:endParaRPr sz="5000" b="1" dirty="0"/>
          </a:p>
        </p:txBody>
      </p:sp>
      <p:sp>
        <p:nvSpPr>
          <p:cNvPr id="239" name="개요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20207127" cy="1649711"/>
          </a:xfrm>
          <a:prstGeom prst="rect">
            <a:avLst/>
          </a:prstGeom>
        </p:spPr>
        <p:txBody>
          <a:bodyPr/>
          <a:lstStyle/>
          <a:p>
            <a:r>
              <a:t>개요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ubject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Subject</a:t>
            </a:r>
          </a:p>
        </p:txBody>
      </p:sp>
      <p:pic>
        <p:nvPicPr>
          <p:cNvPr id="242" name="스크린샷_2024-10-14_오후_10.39.17-removebg-preview.png" descr="스크린샷_2024-10-14_오후_10.39.17-removebg-previ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98" y="4240743"/>
            <a:ext cx="2085958" cy="241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ngegg (2).png" descr="pngegg (2)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200" y="1886249"/>
            <a:ext cx="4521348" cy="4760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8564" y="6870312"/>
            <a:ext cx="2220810" cy="2302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free-icon-spending-17208746.png" descr="free-icon-spending-17208746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076" y="4666675"/>
            <a:ext cx="2361262" cy="21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습관이된 과소비"/>
          <p:cNvSpPr txBox="1"/>
          <p:nvPr/>
        </p:nvSpPr>
        <p:spPr>
          <a:xfrm>
            <a:off x="930924" y="9900999"/>
            <a:ext cx="5651678" cy="115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 algn="l">
              <a:lnSpc>
                <a:spcPct val="160000"/>
              </a:lnSpc>
              <a:defRPr sz="5200" spc="52"/>
            </a:pPr>
            <a:r>
              <a:t>습관이된 과소비</a:t>
            </a:r>
          </a:p>
        </p:txBody>
      </p:sp>
      <p:sp>
        <p:nvSpPr>
          <p:cNvPr id="247" name="고착화된 문서"/>
          <p:cNvSpPr txBox="1"/>
          <p:nvPr/>
        </p:nvSpPr>
        <p:spPr>
          <a:xfrm>
            <a:off x="8052589" y="4952628"/>
            <a:ext cx="5140191" cy="114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lvl="1" algn="l">
              <a:lnSpc>
                <a:spcPct val="160000"/>
              </a:lnSpc>
              <a:defRPr sz="5200" spc="52"/>
            </a:pPr>
            <a:r>
              <a:t>고착화된 문서</a:t>
            </a:r>
          </a:p>
        </p:txBody>
      </p:sp>
      <p:sp>
        <p:nvSpPr>
          <p:cNvPr id="248" name="슬기로운 소비 생활"/>
          <p:cNvSpPr txBox="1"/>
          <p:nvPr/>
        </p:nvSpPr>
        <p:spPr>
          <a:xfrm>
            <a:off x="18324202" y="6846568"/>
            <a:ext cx="5651678" cy="966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lvl="1" indent="443484" algn="l" defTabSz="344931">
              <a:lnSpc>
                <a:spcPct val="160000"/>
              </a:lnSpc>
              <a:defRPr sz="5044" u="sng" spc="50"/>
            </a:pPr>
            <a:r>
              <a:t>슬기로운 소비 생활</a:t>
            </a:r>
          </a:p>
        </p:txBody>
      </p:sp>
      <p:pic>
        <p:nvPicPr>
          <p:cNvPr id="249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8404" y="6589425"/>
            <a:ext cx="2220810" cy="230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bank-statement_3742514-removebg-preview.png" descr="bank-statement_3742514-removebg-previ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97" y="6870312"/>
            <a:ext cx="2220810" cy="230257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선"/>
          <p:cNvSpPr/>
          <p:nvPr/>
        </p:nvSpPr>
        <p:spPr>
          <a:xfrm flipV="1">
            <a:off x="6357564" y="4240743"/>
            <a:ext cx="1635024" cy="1360726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선"/>
          <p:cNvSpPr/>
          <p:nvPr/>
        </p:nvSpPr>
        <p:spPr>
          <a:xfrm flipV="1">
            <a:off x="17976828" y="5892375"/>
            <a:ext cx="1126700" cy="112670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3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58850" y="2489281"/>
            <a:ext cx="2220811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free-icon-notebook-4100539.png" descr="free-icon-notebook-4100539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52991" y="2489281"/>
            <a:ext cx="2220810" cy="2118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free-icon-computer-4893207.png" descr="free-icon-computer-4893207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546649" y="7288123"/>
            <a:ext cx="1960329" cy="19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선"/>
          <p:cNvSpPr/>
          <p:nvPr/>
        </p:nvSpPr>
        <p:spPr>
          <a:xfrm>
            <a:off x="12699760" y="4685383"/>
            <a:ext cx="1182151" cy="180891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7" name="pngwing.com (1).png" descr="pngwing.com (1)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391" y="7433162"/>
            <a:ext cx="1960329" cy="183063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편한 가계부 작성 + 나와 어울리는 카드"/>
          <p:cNvSpPr txBox="1"/>
          <p:nvPr/>
        </p:nvSpPr>
        <p:spPr>
          <a:xfrm>
            <a:off x="10007213" y="10064633"/>
            <a:ext cx="9913975" cy="98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lvl="1" indent="420623" algn="l" defTabSz="327152">
              <a:lnSpc>
                <a:spcPct val="160000"/>
              </a:lnSpc>
              <a:defRPr sz="4784" spc="47"/>
            </a:pPr>
            <a:r>
              <a:t>편한 가계부 작성 + 나와 어울리는 카드 </a:t>
            </a:r>
          </a:p>
        </p:txBody>
      </p:sp>
      <p:sp>
        <p:nvSpPr>
          <p:cNvPr id="259" name="추가"/>
          <p:cNvSpPr/>
          <p:nvPr/>
        </p:nvSpPr>
        <p:spPr>
          <a:xfrm>
            <a:off x="15044983" y="7942280"/>
            <a:ext cx="812402" cy="81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 spc="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OW?"/>
          <p:cNvSpPr txBox="1">
            <a:spLocks noGrp="1"/>
          </p:cNvSpPr>
          <p:nvPr>
            <p:ph type="body" sz="quarter" idx="1"/>
          </p:nvPr>
        </p:nvSpPr>
        <p:spPr>
          <a:xfrm>
            <a:off x="1126031" y="3191073"/>
            <a:ext cx="22551951" cy="14217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28600" indent="-228600" algn="l">
              <a:lnSpc>
                <a:spcPct val="160000"/>
              </a:lnSpc>
              <a:buSzPct val="80000"/>
              <a:buBlip>
                <a:blip r:embed="rId2"/>
              </a:buBlip>
              <a:defRPr sz="6500" b="1" i="1" spc="65">
                <a:latin typeface="+mn-lt"/>
                <a:ea typeface="+mn-ea"/>
                <a:cs typeface="+mn-cs"/>
                <a:sym typeface="Avenir Next Regular"/>
              </a:defRPr>
            </a:pPr>
            <a:r>
              <a:t> HOW?</a:t>
            </a:r>
          </a:p>
        </p:txBody>
      </p:sp>
      <p:sp>
        <p:nvSpPr>
          <p:cNvPr id="262" name="Subject"/>
          <p:cNvSpPr txBox="1">
            <a:spLocks noGrp="1"/>
          </p:cNvSpPr>
          <p:nvPr>
            <p:ph type="title"/>
          </p:nvPr>
        </p:nvSpPr>
        <p:spPr>
          <a:xfrm>
            <a:off x="1126543" y="1265981"/>
            <a:ext cx="6352903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Subject</a:t>
            </a:r>
          </a:p>
        </p:txBody>
      </p:sp>
      <p:sp>
        <p:nvSpPr>
          <p:cNvPr id="263" name="GOAL: 소비 데이터를 기반으로 카드 추천, 사용자의 소비 습관을 줄임"/>
          <p:cNvSpPr txBox="1"/>
          <p:nvPr/>
        </p:nvSpPr>
        <p:spPr>
          <a:xfrm>
            <a:off x="1126031" y="10276302"/>
            <a:ext cx="22551951" cy="142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228600" indent="-228600" algn="l">
              <a:lnSpc>
                <a:spcPct val="180000"/>
              </a:lnSpc>
              <a:buClr>
                <a:schemeClr val="accent1">
                  <a:satOff val="36598"/>
                  <a:lumOff val="-17227"/>
                </a:schemeClr>
              </a:buClr>
              <a:buSzPct val="80000"/>
              <a:buBlip>
                <a:blip r:embed="rId2"/>
              </a:buBlip>
              <a:defRPr sz="6500" spc="65"/>
            </a:pPr>
            <a:r>
              <a:t> </a:t>
            </a:r>
            <a:r>
              <a:rPr b="1" i="1">
                <a:latin typeface="+mn-lt"/>
                <a:ea typeface="+mn-ea"/>
                <a:cs typeface="+mn-cs"/>
                <a:sym typeface="Avenir Next Regular"/>
              </a:rPr>
              <a:t>GOAL</a:t>
            </a:r>
            <a:r>
              <a:t>: </a:t>
            </a:r>
            <a:r>
              <a:rPr sz="5200" spc="52"/>
              <a:t>소비 데이터를 기반으로 카드 추천, 사용자의 소비 습관을 줄임</a:t>
            </a:r>
          </a:p>
        </p:txBody>
      </p:sp>
      <p:pic>
        <p:nvPicPr>
          <p:cNvPr id="264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4888183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71" y="4888183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83" y="6331820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72" y="6067299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04" y="7582242"/>
            <a:ext cx="1388584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5885132"/>
            <a:ext cx="1388585" cy="142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ngegg.png" descr="pngegg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97" y="7228296"/>
            <a:ext cx="1388585" cy="1421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ngwing.com.png" descr="pngwing.com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8" y="5289351"/>
            <a:ext cx="2594145" cy="313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ngwing.com (1).png" descr="pngwing.com (1)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48718" y="2333289"/>
            <a:ext cx="3003419" cy="313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ngegg (1).png" descr="pngegg (1)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239578" y="4738952"/>
            <a:ext cx="2961619" cy="275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ngwing.com (2).png" descr="pngwing.com (2)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8718" y="6702628"/>
            <a:ext cx="3101676" cy="318095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선"/>
          <p:cNvSpPr/>
          <p:nvPr/>
        </p:nvSpPr>
        <p:spPr>
          <a:xfrm>
            <a:off x="5902348" y="5679709"/>
            <a:ext cx="2588939" cy="363844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선"/>
          <p:cNvSpPr/>
          <p:nvPr/>
        </p:nvSpPr>
        <p:spPr>
          <a:xfrm>
            <a:off x="5898371" y="6939562"/>
            <a:ext cx="2592026" cy="2958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7" name="선"/>
          <p:cNvSpPr/>
          <p:nvPr/>
        </p:nvSpPr>
        <p:spPr>
          <a:xfrm flipV="1">
            <a:off x="5897933" y="7894498"/>
            <a:ext cx="2596981" cy="30983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8" name="선"/>
          <p:cNvSpPr/>
          <p:nvPr/>
        </p:nvSpPr>
        <p:spPr>
          <a:xfrm>
            <a:off x="12838033" y="7151187"/>
            <a:ext cx="2593976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9" name="free-icon-data-processing-5105211.png" descr="free-icon-data-processing-51052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5051" y="5264021"/>
            <a:ext cx="1699939" cy="1699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y?"/>
          <p:cNvSpPr txBox="1">
            <a:spLocks noGrp="1"/>
          </p:cNvSpPr>
          <p:nvPr>
            <p:ph type="title"/>
          </p:nvPr>
        </p:nvSpPr>
        <p:spPr>
          <a:xfrm>
            <a:off x="837975" y="1265981"/>
            <a:ext cx="20207127" cy="1649711"/>
          </a:xfrm>
          <a:prstGeom prst="rect">
            <a:avLst/>
          </a:prstGeom>
        </p:spPr>
        <p:txBody>
          <a:bodyPr/>
          <a:lstStyle>
            <a:lvl1pPr defTabSz="578358">
              <a:defRPr sz="8910" spc="267"/>
            </a:lvl1pPr>
          </a:lstStyle>
          <a:p>
            <a:r>
              <a:t>Why?</a:t>
            </a:r>
          </a:p>
        </p:txBody>
      </p:sp>
      <p:sp>
        <p:nvSpPr>
          <p:cNvPr id="282" name="가계부 APP(5++) &gt; 가계부 WEB(1)"/>
          <p:cNvSpPr txBox="1">
            <a:spLocks noGrp="1"/>
          </p:cNvSpPr>
          <p:nvPr>
            <p:ph type="body" sz="quarter" idx="1"/>
          </p:nvPr>
        </p:nvSpPr>
        <p:spPr>
          <a:xfrm>
            <a:off x="7637700" y="2028109"/>
            <a:ext cx="11380579" cy="953413"/>
          </a:xfrm>
          <a:prstGeom prst="rect">
            <a:avLst/>
          </a:prstGeom>
        </p:spPr>
        <p:txBody>
          <a:bodyPr/>
          <a:lstStyle/>
          <a:p>
            <a:pPr marL="0" indent="0" defTabSz="352044">
              <a:lnSpc>
                <a:spcPct val="100000"/>
              </a:lnSpc>
              <a:buSzTx/>
              <a:buNone/>
              <a:defRPr sz="4752" spc="47"/>
            </a:pPr>
            <a:r>
              <a:t>가계부 </a:t>
            </a:r>
            <a:r>
              <a:rPr u="sng"/>
              <a:t>APP(5++)</a:t>
            </a:r>
            <a:r>
              <a:t> &gt; 가계부 </a:t>
            </a:r>
            <a:r>
              <a:rPr u="sng"/>
              <a:t>WEB(1)</a:t>
            </a:r>
          </a:p>
        </p:txBody>
      </p:sp>
      <p:pic>
        <p:nvPicPr>
          <p:cNvPr id="283" name="스크린샷 2024-09-30 오후 8.50.52.png" descr="스크린샷 2024-09-30 오후 8.50.5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2626" y="3491039"/>
            <a:ext cx="11160602" cy="880508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왜 공책을 사야하는가…"/>
          <p:cNvSpPr txBox="1"/>
          <p:nvPr/>
        </p:nvSpPr>
        <p:spPr>
          <a:xfrm>
            <a:off x="12407222" y="4655046"/>
            <a:ext cx="11501426" cy="647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</a:pPr>
            <a:r>
              <a:t>왜 공책을 사야하는가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더욱 더 큰 화면으로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깔끔한 가계부”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“</a:t>
            </a:r>
            <a:r>
              <a:t>내 소비와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어울리는 카드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한 눈에 확인 가능한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내 혜택</a:t>
            </a:r>
            <a:r>
              <a:t>”</a:t>
            </a:r>
          </a:p>
          <a:p>
            <a:pPr marL="228600" indent="-228600" algn="l">
              <a:buClr>
                <a:srgbClr val="5E5E5E"/>
              </a:buClr>
              <a:buSzPct val="80000"/>
              <a:buBlip>
                <a:blip r:embed="rId3"/>
              </a:buBlip>
              <a:defRPr u="sng"/>
            </a:pPr>
            <a:r>
              <a:t>나와 같은 카드 구매자와 “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커뮤니티 기능</a:t>
            </a:r>
            <a:r>
              <a:t>”</a:t>
            </a:r>
          </a:p>
        </p:txBody>
      </p:sp>
      <p:pic>
        <p:nvPicPr>
          <p:cNvPr id="285" name="스크린샷 2024-10-12 오전 12.10.42.png" descr="스크린샷 2024-10-12 오전 12.10.42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2" y="3440924"/>
            <a:ext cx="11250491" cy="890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스크린샷 2024-10-12 오전 12.14.40.png" descr="스크린샷 2024-10-12 오전 12.14.40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295" y="3437947"/>
            <a:ext cx="11163264" cy="891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3" animBg="1" advAuto="0"/>
      <p:bldP spid="285" grpId="1" animBg="1" advAuto="0"/>
      <p:bldP spid="286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유저플로우-로그인.png" descr="유저플로우-로그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" y="3191073"/>
            <a:ext cx="23591821" cy="8899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프로젝트 개요 - 유저플로우(로그인영역)"/>
          <p:cNvSpPr txBox="1">
            <a:spLocks noGrp="1"/>
          </p:cNvSpPr>
          <p:nvPr>
            <p:ph type="title" idx="4294967295"/>
          </p:nvPr>
        </p:nvSpPr>
        <p:spPr>
          <a:xfrm>
            <a:off x="644625" y="633328"/>
            <a:ext cx="16585540" cy="1649711"/>
          </a:xfrm>
          <a:prstGeom prst="rect">
            <a:avLst/>
          </a:prstGeom>
        </p:spPr>
        <p:txBody>
          <a:bodyPr/>
          <a:lstStyle/>
          <a:p>
            <a:pPr algn="l" defTabSz="514095">
              <a:defRPr sz="7919" u="sng" spc="237">
                <a:solidFill>
                  <a:schemeClr val="accent6"/>
                </a:solidFill>
              </a:defRPr>
            </a:pP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개요</a:t>
            </a:r>
            <a:r>
              <a:rPr dirty="0"/>
              <a:t> - </a:t>
            </a:r>
            <a:r>
              <a:rPr sz="6160" spc="184" dirty="0" err="1"/>
              <a:t>유저플로우</a:t>
            </a:r>
            <a:r>
              <a:rPr sz="6160" spc="184" dirty="0"/>
              <a:t>(</a:t>
            </a:r>
            <a:r>
              <a:rPr sz="6160" spc="184" dirty="0" err="1"/>
              <a:t>로그인영역</a:t>
            </a:r>
            <a:r>
              <a:rPr sz="6160" spc="184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45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45" normalizeH="0" baseline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332</Words>
  <Application>Microsoft Office PowerPoint</Application>
  <PresentationFormat>사용자 지정</PresentationFormat>
  <Paragraphs>89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Avenir Next Demi Bold</vt:lpstr>
      <vt:lpstr>Avenir Next Medium</vt:lpstr>
      <vt:lpstr>Avenir Next Regular</vt:lpstr>
      <vt:lpstr>Helvetica Neue</vt:lpstr>
      <vt:lpstr>24_Briefing</vt:lpstr>
      <vt:lpstr>We are ing</vt:lpstr>
      <vt:lpstr>팀명: We Are ing</vt:lpstr>
      <vt:lpstr>팀원 구성 및 역할 분담</vt:lpstr>
      <vt:lpstr>담당 기능</vt:lpstr>
      <vt:lpstr>개요</vt:lpstr>
      <vt:lpstr>Subject</vt:lpstr>
      <vt:lpstr>Subject</vt:lpstr>
      <vt:lpstr>Why?</vt:lpstr>
      <vt:lpstr>프로젝트 개요 - 유저플로우(로그인영역)</vt:lpstr>
      <vt:lpstr>프로젝트 개요 - 유저플로우(회원영역)</vt:lpstr>
      <vt:lpstr>프로젝트 개요 - 회원영역(주요기능)</vt:lpstr>
      <vt:lpstr>프로젝트 개요 - 유저플로우(관리자영역)</vt:lpstr>
      <vt:lpstr>프로젝트 개요-관리자영역(주요기능)</vt:lpstr>
      <vt:lpstr>공통 UI</vt:lpstr>
      <vt:lpstr>사용자 UI</vt:lpstr>
      <vt:lpstr>사용자 UI</vt:lpstr>
      <vt:lpstr>사용자 UI</vt:lpstr>
      <vt:lpstr>사용자 UI</vt:lpstr>
      <vt:lpstr>사용자 UI</vt:lpstr>
      <vt:lpstr>관리자 UI</vt:lpstr>
      <vt:lpstr>관리자 UI</vt:lpstr>
      <vt:lpstr>관리자 UI</vt:lpstr>
      <vt:lpstr>관리자 UI</vt:lpstr>
      <vt:lpstr>관리자 UI</vt:lpstr>
      <vt:lpstr>관리자 UI</vt:lpstr>
      <vt:lpstr>관리자 UI</vt:lpstr>
      <vt:lpstr>Thank YOU for 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ing</dc:title>
  <cp:lastModifiedBy>tj</cp:lastModifiedBy>
  <cp:revision>5</cp:revision>
  <dcterms:modified xsi:type="dcterms:W3CDTF">2024-11-18T02:52:18Z</dcterms:modified>
</cp:coreProperties>
</file>